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59" r:id="rId4"/>
    <p:sldId id="261" r:id="rId5"/>
    <p:sldId id="265" r:id="rId6"/>
    <p:sldId id="266" r:id="rId7"/>
    <p:sldId id="271" r:id="rId8"/>
    <p:sldId id="272" r:id="rId9"/>
    <p:sldId id="273" r:id="rId10"/>
    <p:sldId id="260" r:id="rId11"/>
    <p:sldId id="262" r:id="rId12"/>
    <p:sldId id="263" r:id="rId13"/>
    <p:sldId id="264" r:id="rId14"/>
    <p:sldId id="274" r:id="rId15"/>
    <p:sldId id="275" r:id="rId16"/>
    <p:sldId id="276" r:id="rId17"/>
    <p:sldId id="278" r:id="rId18"/>
    <p:sldId id="298" r:id="rId19"/>
    <p:sldId id="299" r:id="rId20"/>
    <p:sldId id="296" r:id="rId21"/>
    <p:sldId id="297" r:id="rId22"/>
    <p:sldId id="294" r:id="rId23"/>
    <p:sldId id="295" r:id="rId24"/>
    <p:sldId id="292" r:id="rId25"/>
    <p:sldId id="293" r:id="rId26"/>
    <p:sldId id="290" r:id="rId27"/>
    <p:sldId id="291" r:id="rId28"/>
    <p:sldId id="288" r:id="rId29"/>
    <p:sldId id="277" r:id="rId30"/>
    <p:sldId id="289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5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4EC16-B5E8-4F70-B933-ECC20E71F9F3}" type="datetimeFigureOut">
              <a:rPr lang="el-GR" smtClean="0"/>
              <a:pPr/>
              <a:t>8/11/2011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52C81-47B0-4656-8111-608BDDEEB78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11/8/2011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jpe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5.jpe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>
                <a:solidFill>
                  <a:schemeClr val="tx1"/>
                </a:solidFill>
              </a:rPr>
              <a:t>«Το Ευρωπαϊκό και παγκόσμιο Δίκτυο </a:t>
            </a:r>
            <a:r>
              <a:rPr lang="el-GR" sz="3600" dirty="0" err="1" smtClean="0">
                <a:solidFill>
                  <a:schemeClr val="tx1"/>
                </a:solidFill>
              </a:rPr>
              <a:t>Γεωπάρκων</a:t>
            </a:r>
            <a:r>
              <a:rPr lang="el-GR" sz="3600" dirty="0" smtClean="0">
                <a:solidFill>
                  <a:schemeClr val="tx1"/>
                </a:solidFill>
              </a:rPr>
              <a:t>: Δυνατότητες Βιώσιμης ανάπτυξης από τη φύση για τους ανθρώπους»</a:t>
            </a:r>
            <a:endParaRPr lang="el-GR" sz="3600" dirty="0">
              <a:solidFill>
                <a:schemeClr val="tx1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33400" y="4462482"/>
            <a:ext cx="7854696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l-GR" b="1" dirty="0" smtClean="0"/>
              <a:t>Δρ </a:t>
            </a:r>
            <a:r>
              <a:rPr lang="el-GR" b="1" dirty="0" err="1" smtClean="0"/>
              <a:t>Χαρ</a:t>
            </a:r>
            <a:r>
              <a:rPr lang="el-GR" b="1" dirty="0" smtClean="0"/>
              <a:t>. Φασουλάς</a:t>
            </a:r>
          </a:p>
          <a:p>
            <a:pPr algn="l"/>
            <a:r>
              <a:rPr lang="el-GR" dirty="0" smtClean="0"/>
              <a:t>Μουσείο Φυσικής Ιστορίας Κρήτης</a:t>
            </a:r>
          </a:p>
          <a:p>
            <a:pPr algn="l"/>
            <a:r>
              <a:rPr lang="el-GR" dirty="0" smtClean="0"/>
              <a:t>Συντονιστής </a:t>
            </a:r>
            <a:r>
              <a:rPr lang="el-GR" dirty="0" err="1" smtClean="0"/>
              <a:t>Γεωπάρκου</a:t>
            </a:r>
            <a:r>
              <a:rPr lang="el-GR" dirty="0" smtClean="0"/>
              <a:t> Ψηλορείτη και Ελληνικού Φόρουμ </a:t>
            </a:r>
            <a:r>
              <a:rPr lang="el-GR" dirty="0" err="1" smtClean="0"/>
              <a:t>Γεωπάρκων</a:t>
            </a:r>
            <a:r>
              <a:rPr lang="el-GR" dirty="0" smtClean="0"/>
              <a:t>,</a:t>
            </a:r>
          </a:p>
          <a:p>
            <a:pPr algn="l"/>
            <a:r>
              <a:rPr lang="el-GR" dirty="0" smtClean="0"/>
              <a:t>Μέλος της Ομάδας αξιολογητών  της </a:t>
            </a:r>
            <a:r>
              <a:rPr lang="en-US" dirty="0" smtClean="0"/>
              <a:t>UNESCO</a:t>
            </a:r>
            <a:endParaRPr lang="el-GR" dirty="0"/>
          </a:p>
        </p:txBody>
      </p:sp>
      <p:pic>
        <p:nvPicPr>
          <p:cNvPr id="4" name="Picture 5" descr="-28F6~1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43702" y="5786454"/>
            <a:ext cx="116595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UNESC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01024" y="5900854"/>
            <a:ext cx="953493" cy="70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P102088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213" y="512763"/>
            <a:ext cx="8459787" cy="6345237"/>
          </a:xfrm>
          <a:prstGeom prst="rect">
            <a:avLst/>
          </a:prstGeom>
          <a:noFill/>
        </p:spPr>
      </p:pic>
      <p:sp>
        <p:nvSpPr>
          <p:cNvPr id="7" name="1 - Τίτλος"/>
          <p:cNvSpPr>
            <a:spLocks noGrp="1"/>
          </p:cNvSpPr>
          <p:nvPr>
            <p:ph type="ctrTitle"/>
          </p:nvPr>
        </p:nvSpPr>
        <p:spPr>
          <a:xfrm>
            <a:off x="285720" y="71414"/>
            <a:ext cx="7851648" cy="571504"/>
          </a:xfrm>
        </p:spPr>
        <p:txBody>
          <a:bodyPr>
            <a:noAutofit/>
          </a:bodyPr>
          <a:lstStyle/>
          <a:p>
            <a:pPr algn="l"/>
            <a:r>
              <a:rPr lang="el-GR" sz="3000" dirty="0" smtClean="0">
                <a:solidFill>
                  <a:srgbClr val="FFFF00"/>
                </a:solidFill>
              </a:rPr>
              <a:t>Από τι αποτελείται?</a:t>
            </a:r>
            <a:endParaRPr lang="el-GR" sz="3000" dirty="0">
              <a:solidFill>
                <a:srgbClr val="FFFF00"/>
              </a:solidFill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285720" y="1071546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Περιοχές ιδιαίτερης γεωλογικής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και γεωμορφολογικής αξίας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285720" y="1500174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Περιοχές σημαντικής οικολογικής, αρχαιολογικής,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ιστορικής και πολιτισμικής αξίας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40" descr="P102083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10" name="2 - Υπότιτλος"/>
          <p:cNvSpPr txBox="1">
            <a:spLocks/>
          </p:cNvSpPr>
          <p:nvPr/>
        </p:nvSpPr>
        <p:spPr>
          <a:xfrm>
            <a:off x="285720" y="2214554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Περιοχές εξαιρετικής φυσικής ομορφιάς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και αισθητικού κάλους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2 - Υπότιτλος"/>
          <p:cNvSpPr txBox="1">
            <a:spLocks/>
          </p:cNvSpPr>
          <p:nvPr/>
        </p:nvSpPr>
        <p:spPr>
          <a:xfrm>
            <a:off x="285720" y="2643182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Ανθρώπους!</a:t>
            </a:r>
          </a:p>
        </p:txBody>
      </p:sp>
      <p:pic>
        <p:nvPicPr>
          <p:cNvPr id="15" name="14 - Εικόνα" descr="P102084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3205744" y="848322"/>
            <a:ext cx="6786578" cy="5089934"/>
          </a:xfrm>
          <a:prstGeom prst="rect">
            <a:avLst/>
          </a:prstGeom>
        </p:spPr>
      </p:pic>
      <p:sp>
        <p:nvSpPr>
          <p:cNvPr id="12" name="2 - Υπότιτλος"/>
          <p:cNvSpPr txBox="1">
            <a:spLocks/>
          </p:cNvSpPr>
          <p:nvPr/>
        </p:nvSpPr>
        <p:spPr>
          <a:xfrm>
            <a:off x="1142976" y="4357694"/>
            <a:ext cx="6929486" cy="1928826"/>
          </a:xfrm>
          <a:prstGeom prst="rect">
            <a:avLst/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lIns="0" rIns="18288">
            <a:normAutofit fontScale="925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Είναι μια γεωγραφική περιοχή όπου </a:t>
            </a: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τα μνημεία γεωλογικής κληρονομιάς είναι μέρος ενός ολιστικού σχεδίου προστασίας της φύσης, εκπαίδευσης και βιώσιμης τοπικής ανάπτυξης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/>
      <p:bldP spid="11" grpId="0"/>
      <p:bldP spid="1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285720" y="71414"/>
            <a:ext cx="7851648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Τι το</a:t>
            </a:r>
            <a:r>
              <a:rPr kumimoji="0" lang="el-GR" sz="3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χαρακτηρίζει</a:t>
            </a: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285720" y="857232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Ξεκάθαρα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όρια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και ικανή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έκταση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που να στηρίζει τοπικές δράσεις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βιώσιμης ανάπτυξης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285720" y="1571612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dirty="0" smtClean="0">
                <a:latin typeface="+mj-lt"/>
              </a:rPr>
              <a:t> </a:t>
            </a:r>
            <a:r>
              <a:rPr lang="el-GR" sz="2200" b="1" dirty="0" smtClean="0">
                <a:latin typeface="+mj-lt"/>
              </a:rPr>
              <a:t>Διασύνδεση</a:t>
            </a:r>
            <a:r>
              <a:rPr lang="el-GR" sz="2200" dirty="0" smtClean="0">
                <a:latin typeface="+mj-lt"/>
              </a:rPr>
              <a:t> όλων των ιδιαίτερων στοιχείων και χαρακτηριστικών  του ώστε να απολαμβάνουν ιδιαίτερης προστασίας και κοινής διαχείρισης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285720" y="2285992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dirty="0" smtClean="0">
                <a:latin typeface="+mj-lt"/>
              </a:rPr>
              <a:t> Ισχυρός και αποτελεσματικός </a:t>
            </a:r>
            <a:r>
              <a:rPr lang="el-GR" sz="2200" b="1" dirty="0" smtClean="0">
                <a:latin typeface="+mj-lt"/>
              </a:rPr>
              <a:t>φορέας διαχείρισης </a:t>
            </a:r>
            <a:r>
              <a:rPr lang="el-GR" sz="2200" dirty="0" smtClean="0">
                <a:latin typeface="+mj-lt"/>
              </a:rPr>
              <a:t>στον οποίο συμμετέχουν εκπρόσωποι της τοπικής αυτοδιοίκησης, πανεπιστημίων και γεωλογικών ινστιτούτων, δημόσιων φορέων, ενώσεων και οργανισμών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2 - Υπότιτλος"/>
          <p:cNvSpPr txBox="1">
            <a:spLocks/>
          </p:cNvSpPr>
          <p:nvPr/>
        </p:nvSpPr>
        <p:spPr>
          <a:xfrm>
            <a:off x="285720" y="3714752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dirty="0" smtClean="0">
                <a:latin typeface="+mj-lt"/>
              </a:rPr>
              <a:t> Επαρκή </a:t>
            </a:r>
            <a:r>
              <a:rPr lang="el-GR" sz="2200" b="1" dirty="0" smtClean="0">
                <a:latin typeface="+mj-lt"/>
              </a:rPr>
              <a:t>προϋπολογισμό</a:t>
            </a:r>
            <a:r>
              <a:rPr lang="el-GR" sz="2200" dirty="0" smtClean="0">
                <a:latin typeface="+mj-lt"/>
              </a:rPr>
              <a:t> και </a:t>
            </a:r>
            <a:r>
              <a:rPr lang="el-GR" sz="2200" b="1" dirty="0" smtClean="0">
                <a:latin typeface="+mj-lt"/>
              </a:rPr>
              <a:t>προσωπικό</a:t>
            </a:r>
            <a:r>
              <a:rPr lang="el-GR" sz="2200" dirty="0" smtClean="0">
                <a:latin typeface="+mj-lt"/>
              </a:rPr>
              <a:t> για την λειτουργία του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2 - Υπότιτλος"/>
          <p:cNvSpPr txBox="1">
            <a:spLocks/>
          </p:cNvSpPr>
          <p:nvPr/>
        </p:nvSpPr>
        <p:spPr>
          <a:xfrm>
            <a:off x="285720" y="4143380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noProof="0" dirty="0" smtClean="0">
                <a:latin typeface="+mj-lt"/>
              </a:rPr>
              <a:t> </a:t>
            </a:r>
            <a:r>
              <a:rPr lang="el-GR" sz="2200" b="1" noProof="0" dirty="0" smtClean="0">
                <a:latin typeface="+mj-lt"/>
              </a:rPr>
              <a:t>Σχέδιο Δράσης </a:t>
            </a:r>
            <a:r>
              <a:rPr lang="el-GR" sz="2200" noProof="0" dirty="0" smtClean="0">
                <a:latin typeface="+mj-lt"/>
              </a:rPr>
              <a:t>με στόχο </a:t>
            </a:r>
            <a:r>
              <a:rPr lang="el-GR" sz="2200" noProof="0" dirty="0" err="1" smtClean="0">
                <a:latin typeface="+mj-lt"/>
              </a:rPr>
              <a:t>γεω</a:t>
            </a:r>
            <a:r>
              <a:rPr lang="el-GR" sz="2200" noProof="0" dirty="0" smtClean="0">
                <a:latin typeface="+mj-lt"/>
              </a:rPr>
              <a:t>- και </a:t>
            </a:r>
            <a:r>
              <a:rPr lang="el-GR" sz="2200" noProof="0" dirty="0" err="1" smtClean="0">
                <a:latin typeface="+mj-lt"/>
              </a:rPr>
              <a:t>οικο</a:t>
            </a:r>
            <a:r>
              <a:rPr lang="el-GR" sz="2200" noProof="0" dirty="0" smtClean="0">
                <a:latin typeface="+mj-lt"/>
              </a:rPr>
              <a:t>-τουριστικές δράσεις, εκπαίδευση, και βιώσιμη τοπική ανάπτυξη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2 - Υπότιτλος"/>
          <p:cNvSpPr txBox="1">
            <a:spLocks/>
          </p:cNvSpPr>
          <p:nvPr/>
        </p:nvSpPr>
        <p:spPr>
          <a:xfrm>
            <a:off x="285720" y="4929198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noProof="0" dirty="0" smtClean="0">
                <a:latin typeface="+mj-lt"/>
              </a:rPr>
              <a:t> </a:t>
            </a:r>
            <a:r>
              <a:rPr lang="el-GR" sz="2200" b="1" noProof="0" dirty="0" smtClean="0">
                <a:latin typeface="+mj-lt"/>
              </a:rPr>
              <a:t>Υποδομές</a:t>
            </a:r>
            <a:r>
              <a:rPr lang="el-GR" sz="2200" noProof="0" dirty="0" smtClean="0">
                <a:latin typeface="+mj-lt"/>
              </a:rPr>
              <a:t> </a:t>
            </a:r>
            <a:r>
              <a:rPr lang="el-GR" sz="2200" noProof="0" dirty="0" err="1" smtClean="0">
                <a:latin typeface="+mj-lt"/>
              </a:rPr>
              <a:t>γεω</a:t>
            </a:r>
            <a:r>
              <a:rPr lang="el-GR" sz="2200" noProof="0" dirty="0" smtClean="0">
                <a:latin typeface="+mj-lt"/>
              </a:rPr>
              <a:t>-ερμηνείας και προβολής (μουσεία, κέντρα ενημέρωσης, μονοπάτια, σήμανση κλπ.)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2 - Υπότιτλος"/>
          <p:cNvSpPr txBox="1">
            <a:spLocks/>
          </p:cNvSpPr>
          <p:nvPr/>
        </p:nvSpPr>
        <p:spPr>
          <a:xfrm>
            <a:off x="285720" y="5643578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noProof="0" dirty="0" smtClean="0">
                <a:latin typeface="+mj-lt"/>
              </a:rPr>
              <a:t> Στενή </a:t>
            </a:r>
            <a:r>
              <a:rPr lang="el-GR" sz="2200" b="1" noProof="0" dirty="0" smtClean="0">
                <a:latin typeface="+mj-lt"/>
              </a:rPr>
              <a:t>συνεργασία</a:t>
            </a:r>
            <a:r>
              <a:rPr lang="el-GR" sz="2200" noProof="0" dirty="0" smtClean="0">
                <a:latin typeface="+mj-lt"/>
              </a:rPr>
              <a:t> με τοπικές επιχειρήσεις, συνεταιρισμούς και παραγωγούς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5" name="Picture 8" descr="psiloritispark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7554" y="2611438"/>
            <a:ext cx="5759450" cy="4124325"/>
          </a:xfrm>
          <a:prstGeom prst="rect">
            <a:avLst/>
          </a:prstGeom>
          <a:noFill/>
        </p:spPr>
      </p:pic>
      <p:pic>
        <p:nvPicPr>
          <p:cNvPr id="16" name="Picture 12" descr="P60116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14800" y="188913"/>
            <a:ext cx="5029200" cy="3770312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4300" y="428604"/>
            <a:ext cx="52197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17 - Εικόνα" descr="simapiotitas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857364"/>
            <a:ext cx="4737890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laka geopark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74937"/>
            <a:ext cx="5580062" cy="4183063"/>
          </a:xfrm>
          <a:prstGeom prst="rect">
            <a:avLst/>
          </a:prstGeom>
          <a:noFill/>
        </p:spPr>
      </p:pic>
      <p:pic>
        <p:nvPicPr>
          <p:cNvPr id="14" name="Picture 2" descr="marblearch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1038" y="71414"/>
            <a:ext cx="4652962" cy="6858000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285720" y="71414"/>
            <a:ext cx="7851648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Δράσεις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285720" y="1000108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Διατήρηση και </a:t>
            </a:r>
            <a:r>
              <a:rPr lang="el-GR" sz="2400" dirty="0" smtClean="0">
                <a:latin typeface="+mj-lt"/>
              </a:rPr>
              <a:t>προστασία του </a:t>
            </a:r>
            <a:r>
              <a:rPr lang="el-GR" sz="2400" dirty="0" err="1" smtClean="0">
                <a:latin typeface="+mj-lt"/>
              </a:rPr>
              <a:t>γεω</a:t>
            </a:r>
            <a:r>
              <a:rPr lang="el-GR" sz="2400" dirty="0" smtClean="0">
                <a:latin typeface="+mj-lt"/>
              </a:rPr>
              <a:t>-περιβάλλοντος και της φύσης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285720" y="1428736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Εκπαίδευση επισκεπτών, κατοίκων, μαθητών</a:t>
            </a:r>
          </a:p>
        </p:txBody>
      </p:sp>
      <p:sp>
        <p:nvSpPr>
          <p:cNvPr id="10" name="2 - Υπότιτλος"/>
          <p:cNvSpPr txBox="1">
            <a:spLocks/>
          </p:cNvSpPr>
          <p:nvPr/>
        </p:nvSpPr>
        <p:spPr>
          <a:xfrm>
            <a:off x="285720" y="1857364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Γεω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και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οικο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-τουρισμού</a:t>
            </a:r>
          </a:p>
        </p:txBody>
      </p:sp>
      <p:pic>
        <p:nvPicPr>
          <p:cNvPr id="16" name="Picture 12" descr="Boote bei Wasserloch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7962" y="1643050"/>
            <a:ext cx="5126038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285720" y="71414"/>
            <a:ext cx="7851648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Στόχοι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285720" y="1000108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l-GR" sz="2400" dirty="0" smtClean="0">
                <a:latin typeface="+mj-lt"/>
              </a:rPr>
              <a:t>Βασικοί στόχοι των </a:t>
            </a:r>
            <a:r>
              <a:rPr lang="el-GR" sz="2400" dirty="0" err="1" smtClean="0">
                <a:latin typeface="+mj-lt"/>
              </a:rPr>
              <a:t>γεωπάρκων</a:t>
            </a:r>
            <a:r>
              <a:rPr lang="el-GR" sz="2400" dirty="0" smtClean="0">
                <a:latin typeface="+mj-lt"/>
              </a:rPr>
              <a:t> είναι: 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sz="2200" dirty="0" smtClean="0">
                <a:latin typeface="+mj-lt"/>
              </a:rPr>
              <a:t> η μεγιστοποίηση του ενδιαφέροντος της κοινωνίας για την κληρονομιά της Γης 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sz="2200" dirty="0" smtClean="0">
                <a:latin typeface="+mj-lt"/>
              </a:rPr>
              <a:t> η ενίσχυση του </a:t>
            </a:r>
            <a:r>
              <a:rPr lang="el-GR" sz="2200" dirty="0" err="1" smtClean="0">
                <a:latin typeface="+mj-lt"/>
              </a:rPr>
              <a:t>γεωτουρισμού</a:t>
            </a:r>
            <a:r>
              <a:rPr lang="el-GR" sz="2200" dirty="0" smtClean="0">
                <a:latin typeface="+mj-lt"/>
              </a:rPr>
              <a:t> προς όφελος της τοπικής οικονομίας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sz="2200" dirty="0" smtClean="0">
                <a:latin typeface="+mj-lt"/>
              </a:rPr>
              <a:t> η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εκπαίδευση του κοινού ώστε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να κατανοήσει καλύτερα την εξέλιξη και δημιουργία του τοπικού </a:t>
            </a:r>
            <a:r>
              <a:rPr kumimoji="0" lang="el-GR" sz="2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αναγλύφου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και τοπίου.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" name="Picture 4" descr="P60115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57214"/>
            <a:ext cx="9144000" cy="7258930"/>
          </a:xfrm>
          <a:prstGeom prst="rect">
            <a:avLst/>
          </a:prstGeom>
          <a:noFill/>
        </p:spPr>
      </p:pic>
      <p:sp>
        <p:nvSpPr>
          <p:cNvPr id="10" name="2 - Υπότιτλος"/>
          <p:cNvSpPr txBox="1">
            <a:spLocks/>
          </p:cNvSpPr>
          <p:nvPr/>
        </p:nvSpPr>
        <p:spPr>
          <a:xfrm>
            <a:off x="285720" y="4857760"/>
            <a:ext cx="8501122" cy="1214446"/>
          </a:xfrm>
          <a:prstGeom prst="rect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txBody>
          <a:bodyPr vert="horz" lIns="0" rIns="18288">
            <a:noAutofit/>
          </a:bodyPr>
          <a:lstStyle/>
          <a:p>
            <a:pPr marR="45720" lvl="0"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l-GR" sz="2400" dirty="0" smtClean="0">
                <a:latin typeface="+mj-lt"/>
              </a:rPr>
              <a:t>Τα </a:t>
            </a:r>
            <a:r>
              <a:rPr lang="el-GR" sz="2400" dirty="0" err="1" smtClean="0">
                <a:latin typeface="+mj-lt"/>
              </a:rPr>
              <a:t>γεωπάρκα</a:t>
            </a:r>
            <a:r>
              <a:rPr lang="el-GR" sz="2400" dirty="0" smtClean="0">
                <a:latin typeface="+mj-lt"/>
              </a:rPr>
              <a:t> δεν αφορούν μόνο σε πετρώματα και ανάγλυφο αλλά κυρίως στους ανθρώπους και ιδιαίτερα σε αυτούς που ζουν μέσα σε αυτά.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urierÜbersichtunte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41362"/>
            <a:ext cx="8686800" cy="61166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6575" y="1773238"/>
            <a:ext cx="3527425" cy="5084762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0825" y="711200"/>
            <a:ext cx="82819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l-GR" alt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Εργαλεία για </a:t>
            </a:r>
            <a:r>
              <a:rPr lang="el-GR" altLang="fr-FR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γεω</a:t>
            </a:r>
            <a:r>
              <a:rPr lang="el-GR" alt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-, </a:t>
            </a:r>
            <a:r>
              <a:rPr lang="el-GR" altLang="fr-FR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οικο</a:t>
            </a:r>
            <a:r>
              <a:rPr lang="el-GR" alt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-τουρισμό</a:t>
            </a:r>
            <a:endParaRPr lang="en-GB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Δημιουργία υποδομών για υποδοχή επισκεπτών (κέντρα ενημέρωσης, μουσεία, διαδρομές, πινακίδες κλπ.)</a:t>
            </a:r>
            <a:r>
              <a:rPr lang="fr-F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</a:t>
            </a:r>
            <a:endParaRPr lang="en-GB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Συμμετοχή σε τουριστικές εκθέσεις</a:t>
            </a:r>
            <a:endParaRPr lang="fr-FR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fr-FR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Ανάπτυξη δομών προώθησης τουρισμού</a:t>
            </a:r>
            <a:endParaRPr lang="fr-FR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fr-FR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Δημιουργία τουριστικών πακέτων</a:t>
            </a:r>
            <a:r>
              <a:rPr lang="fr-F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</a:t>
            </a:r>
            <a:endParaRPr lang="fr-FR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fr-FR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Ανάπτυξη εναλλακτικών δραστηριοτήτων υπαίθρου </a:t>
            </a:r>
            <a:endParaRPr lang="fr-FR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fr-FR" alt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l-GR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Ανταλλαγή εκθέσεων</a:t>
            </a:r>
            <a:endParaRPr lang="en-GB" alt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Ενίσχυση τουρισμού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C:\Documents and Settings\fassoulas\Επιφάνεια εργασίας\ecotourism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428736"/>
            <a:ext cx="5980113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1188" y="928670"/>
            <a:ext cx="82819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l-GR" altLang="fr-FR" sz="2800" b="1" dirty="0" smtClean="0">
                <a:latin typeface="+mj-lt"/>
              </a:rPr>
              <a:t>Το ΕΔΓ έχει αναπτύξει εργαλεία προβολής που μπορούν να χρησιμοποιήσουν όλα τα μέλη: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Φυλλάδια του Δικτύου και των μελών του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Κατοχυρωμένο Λογότυπο και σημαία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Τακτικό περιοδικό 32 σελίδων τυπωμένο σε 12</a:t>
            </a:r>
            <a:r>
              <a:rPr lang="en-GB" altLang="fr-FR" sz="2400" dirty="0" smtClean="0">
                <a:latin typeface="+mj-lt"/>
              </a:rPr>
              <a:t>.000 </a:t>
            </a:r>
            <a:r>
              <a:rPr lang="el-GR" altLang="fr-FR" sz="2400" dirty="0" smtClean="0">
                <a:latin typeface="+mj-lt"/>
              </a:rPr>
              <a:t>τεύχη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Ιστοσελίδα</a:t>
            </a:r>
            <a:r>
              <a:rPr lang="fr-FR" altLang="fr-FR" sz="2400" dirty="0" smtClean="0">
                <a:latin typeface="+mj-lt"/>
              </a:rPr>
              <a:t>  </a:t>
            </a:r>
            <a:r>
              <a:rPr lang="en-GB" altLang="fr-FR" sz="2400" b="1" dirty="0">
                <a:latin typeface="+mj-lt"/>
              </a:rPr>
              <a:t>www.europeangeoparks.org , </a:t>
            </a:r>
          </a:p>
          <a:p>
            <a:pPr lvl="2" eaLnBrk="0" hangingPunct="0">
              <a:buFontTx/>
              <a:buChar char="•"/>
            </a:pPr>
            <a:r>
              <a:rPr lang="fr-FR" altLang="fr-FR" sz="2400" b="1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Παρουσιάσεις όλου του δικτύου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Γωνία </a:t>
            </a:r>
            <a:r>
              <a:rPr lang="el-GR" altLang="fr-FR" sz="2400" dirty="0" err="1" smtClean="0">
                <a:latin typeface="+mj-lt"/>
              </a:rPr>
              <a:t>γεωπάρκων</a:t>
            </a:r>
            <a:r>
              <a:rPr lang="el-GR" altLang="fr-FR" sz="2400" dirty="0" smtClean="0">
                <a:latin typeface="+mj-lt"/>
              </a:rPr>
              <a:t> σε κάθε μέλος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en-GB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Εβδομάδα </a:t>
            </a:r>
            <a:r>
              <a:rPr lang="el-GR" altLang="fr-FR" sz="2400" dirty="0" err="1" smtClean="0">
                <a:latin typeface="+mj-lt"/>
              </a:rPr>
              <a:t>Γεωπάρκων</a:t>
            </a:r>
            <a:r>
              <a:rPr lang="el-GR" altLang="fr-FR" sz="2400" dirty="0" smtClean="0">
                <a:latin typeface="+mj-lt"/>
              </a:rPr>
              <a:t> κάθε χρόνο με διάφορες εκδηλώσεις</a:t>
            </a:r>
            <a:endParaRPr lang="en-GB" altLang="fr-FR" sz="2400" dirty="0">
              <a:latin typeface="+mj-lt"/>
            </a:endParaRPr>
          </a:p>
          <a:p>
            <a:pPr lvl="2" eaLnBrk="0" hangingPunct="0">
              <a:buFontTx/>
              <a:buChar char="•"/>
            </a:pPr>
            <a:r>
              <a:rPr lang="fr-FR" altLang="fr-FR" sz="2400" dirty="0">
                <a:latin typeface="+mj-lt"/>
              </a:rPr>
              <a:t> </a:t>
            </a:r>
            <a:r>
              <a:rPr lang="el-GR" altLang="fr-FR" sz="2400" dirty="0" smtClean="0">
                <a:latin typeface="+mj-lt"/>
              </a:rPr>
              <a:t>Σειρά με τα πρακτικά των ετήσιων συνεδρίων του δικτύου</a:t>
            </a:r>
            <a:endParaRPr lang="en-GB" altLang="fr-FR" sz="2800" dirty="0">
              <a:latin typeface="+mj-lt"/>
            </a:endParaRPr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Εργαλεία προβολής 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4291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Grafik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650" y="2059013"/>
            <a:ext cx="6477000" cy="4314825"/>
          </a:xfrm>
          <a:prstGeom prst="rect">
            <a:avLst/>
          </a:prstGeom>
          <a:noFill/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394325" y="1195413"/>
            <a:ext cx="3749675" cy="4975225"/>
            <a:chOff x="3243" y="799"/>
            <a:chExt cx="2362" cy="3134"/>
          </a:xfrm>
        </p:grpSpPr>
        <p:pic>
          <p:nvPicPr>
            <p:cNvPr id="9" name="Picture 6" descr="P302001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379" y="799"/>
              <a:ext cx="2226" cy="3088"/>
            </a:xfrm>
            <a:prstGeom prst="rect">
              <a:avLst/>
            </a:prstGeom>
            <a:noFill/>
          </p:spPr>
        </p:pic>
        <p:pic>
          <p:nvPicPr>
            <p:cNvPr id="10" name="Picture 7" descr="P302001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-1168781">
              <a:off x="3243" y="1480"/>
              <a:ext cx="1170" cy="245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Διαδικασία υποβολής 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285720" y="1071546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Σύνταξη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φακέλου υποψηφιότητας, ίδια αξιολόγηση (2 αιτήσεις/χώρα)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2 - Υπότιτλος"/>
          <p:cNvSpPr txBox="1">
            <a:spLocks/>
          </p:cNvSpPr>
          <p:nvPr/>
        </p:nvSpPr>
        <p:spPr>
          <a:xfrm>
            <a:off x="285720" y="1500174"/>
            <a:ext cx="8501122" cy="5715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Υποβολή πρότασης από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Οκτώβρη - Δεκέμβρη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2 - Υπότιτλος"/>
          <p:cNvSpPr txBox="1">
            <a:spLocks/>
          </p:cNvSpPr>
          <p:nvPr/>
        </p:nvSpPr>
        <p:spPr>
          <a:xfrm>
            <a:off x="285720" y="1928802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Πρώτος έλεγχος, επίσκεψη αξιολογητών από Ιούνιο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- Αύγουστο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2 - Υπότιτλος"/>
          <p:cNvSpPr txBox="1">
            <a:spLocks/>
          </p:cNvSpPr>
          <p:nvPr/>
        </p:nvSpPr>
        <p:spPr>
          <a:xfrm>
            <a:off x="285720" y="2357430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Τελική αξιολόγηση κάθε Σεπτέμβρη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2 - Υπότιτλος"/>
          <p:cNvSpPr txBox="1">
            <a:spLocks/>
          </p:cNvSpPr>
          <p:nvPr/>
        </p:nvSpPr>
        <p:spPr>
          <a:xfrm>
            <a:off x="285720" y="2786058"/>
            <a:ext cx="8501122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Με αποδοχή, αυτόματα μέλος και των Παγκόσμιων για 4 χρόνια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2 - Υπότιτλος"/>
          <p:cNvSpPr txBox="1">
            <a:spLocks/>
          </p:cNvSpPr>
          <p:nvPr/>
        </p:nvSpPr>
        <p:spPr>
          <a:xfrm>
            <a:off x="285720" y="3500438"/>
            <a:ext cx="8501122" cy="1000132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Επαναξιολόγηση κάθε 4 χρόνια, με δυνατότητα χορήγησης 2-ετούς περιόδου βελτιώσεων</a:t>
            </a:r>
            <a:endParaRPr kumimoji="0" lang="el-GR" sz="2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2 - Υπότιτλος"/>
          <p:cNvSpPr txBox="1">
            <a:spLocks/>
          </p:cNvSpPr>
          <p:nvPr/>
        </p:nvSpPr>
        <p:spPr>
          <a:xfrm>
            <a:off x="285720" y="4429132"/>
            <a:ext cx="8501122" cy="1000132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el-GR" sz="22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Με αποτυχία ,έξοδος από το Δίκτυο και </a:t>
            </a:r>
            <a:r>
              <a:rPr lang="el-GR" sz="2200" b="1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επαναυποβολή</a:t>
            </a:r>
            <a:r>
              <a:rPr lang="el-GR" sz="22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 εξ’ αρχής</a:t>
            </a:r>
            <a:endParaRPr kumimoji="0" lang="el-GR" sz="2200" b="1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Τα Ελληνικά </a:t>
            </a:r>
            <a:r>
              <a:rPr lang="el-GR" sz="3000" b="1" noProof="0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Γεωπάρκα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 descr="D:\1 DATA\EGN\EGN 42 Smal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6012"/>
            <a:ext cx="914400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editerraneanGeo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956497" y="1164185"/>
            <a:ext cx="7512050" cy="51435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16 - Αστέρι 5 ακτινών"/>
          <p:cNvSpPr/>
          <p:nvPr/>
        </p:nvSpPr>
        <p:spPr>
          <a:xfrm>
            <a:off x="4020206" y="2585545"/>
            <a:ext cx="583325" cy="551793"/>
          </a:xfrm>
          <a:prstGeom prst="star5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17 - Αστέρι 5 ακτινών"/>
          <p:cNvSpPr/>
          <p:nvPr/>
        </p:nvSpPr>
        <p:spPr>
          <a:xfrm>
            <a:off x="3809999" y="4472152"/>
            <a:ext cx="583325" cy="551793"/>
          </a:xfrm>
          <a:prstGeom prst="star5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19 - Αστέρι 5 ακτινών"/>
          <p:cNvSpPr/>
          <p:nvPr/>
        </p:nvSpPr>
        <p:spPr>
          <a:xfrm>
            <a:off x="2879834" y="3273973"/>
            <a:ext cx="583325" cy="551793"/>
          </a:xfrm>
          <a:prstGeom prst="star5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20 - Αστέρι 5 ακτινών"/>
          <p:cNvSpPr/>
          <p:nvPr/>
        </p:nvSpPr>
        <p:spPr>
          <a:xfrm>
            <a:off x="2075793" y="2438400"/>
            <a:ext cx="583325" cy="551793"/>
          </a:xfrm>
          <a:prstGeom prst="star5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3671" y="2437518"/>
            <a:ext cx="3169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Απολιθωμένο Δάσος Λέσβου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15189" y="5270056"/>
            <a:ext cx="3169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Ψηλορείτης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(2001)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187451" y="3735546"/>
            <a:ext cx="31690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Χελμός-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Βουραϊκός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(2009)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944196" y="1575670"/>
            <a:ext cx="3169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Βίκος-Αώος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(2010)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Απολιθωμένο Δάσος Λέσβου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15 - Ορθογώνιο"/>
          <p:cNvSpPr/>
          <p:nvPr/>
        </p:nvSpPr>
        <p:spPr>
          <a:xfrm>
            <a:off x="317500" y="774055"/>
            <a:ext cx="8077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</a:pPr>
            <a:r>
              <a:rPr lang="el-GR" b="1" dirty="0" smtClean="0"/>
              <a:t>Χαρακτηρίζεται από τους απολιθωμένους κορμούς, ηφαιστειακά τοπία και παράκτιο ανάγλυφο</a:t>
            </a:r>
            <a:endParaRPr lang="en-US" b="1" dirty="0"/>
          </a:p>
        </p:txBody>
      </p:sp>
      <p:pic>
        <p:nvPicPr>
          <p:cNvPr id="5" name="Picture 2" descr="lesvos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3279228"/>
            <a:ext cx="2436921" cy="3358053"/>
          </a:xfrm>
          <a:prstGeom prst="rect">
            <a:avLst/>
          </a:prstGeom>
          <a:noFill/>
        </p:spPr>
      </p:pic>
      <p:pic>
        <p:nvPicPr>
          <p:cNvPr id="6" name="5 - Εικόνα" descr="image_gallery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75793" y="1734207"/>
            <a:ext cx="4094260" cy="2727801"/>
          </a:xfrm>
          <a:prstGeom prst="rect">
            <a:avLst/>
          </a:prstGeom>
        </p:spPr>
      </p:pic>
      <p:pic>
        <p:nvPicPr>
          <p:cNvPr id="7" name="7 - Εικόνα" descr="To_dasos_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50675" y="3737906"/>
            <a:ext cx="4154408" cy="275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Χελμός –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Βουραϊκός</a:t>
            </a: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Πελοππόνησος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2 - Ορθογώνιο"/>
          <p:cNvSpPr/>
          <p:nvPr/>
        </p:nvSpPr>
        <p:spPr>
          <a:xfrm>
            <a:off x="301733" y="1120907"/>
            <a:ext cx="843236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</a:pPr>
            <a:r>
              <a:rPr lang="el-GR" b="1" dirty="0" smtClean="0"/>
              <a:t>Χαρακτηρίζεται από την ιδιαίτερη υδρολογία του και  τα </a:t>
            </a:r>
            <a:r>
              <a:rPr lang="el-GR" b="1" dirty="0" err="1" smtClean="0"/>
              <a:t>καρστικά</a:t>
            </a:r>
            <a:r>
              <a:rPr lang="el-GR" b="1" dirty="0" smtClean="0"/>
              <a:t> τοπία</a:t>
            </a:r>
            <a:endParaRPr lang="en-US" b="1" dirty="0"/>
          </a:p>
        </p:txBody>
      </p:sp>
      <p:pic>
        <p:nvPicPr>
          <p:cNvPr id="10" name="3 - Εικόνα" descr="201_chelmos_cave_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972909"/>
            <a:ext cx="3758763" cy="2505842"/>
          </a:xfrm>
          <a:prstGeom prst="rect">
            <a:avLst/>
          </a:prstGeom>
        </p:spPr>
      </p:pic>
      <p:pic>
        <p:nvPicPr>
          <p:cNvPr id="11" name="5 - Εικόνα" descr="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5816" y="1860331"/>
            <a:ext cx="4019652" cy="2617240"/>
          </a:xfrm>
          <a:prstGeom prst="rect">
            <a:avLst/>
          </a:prstGeom>
        </p:spPr>
      </p:pic>
      <p:pic>
        <p:nvPicPr>
          <p:cNvPr id="12" name="6 - Εικόνα" descr="vouraikos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60731" y="3795548"/>
            <a:ext cx="4083269" cy="3062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57158" y="908050"/>
          <a:ext cx="8280400" cy="5481638"/>
        </p:xfrm>
        <a:graphic>
          <a:graphicData uri="http://schemas.openxmlformats.org/presentationml/2006/ole">
            <p:oleObj spid="_x0000_s12290" name="Imagen" r:id="rId3" imgW="1077120" imgH="714960" progId="Word.Picture.8">
              <p:embed/>
            </p:oleObj>
          </a:graphicData>
        </a:graphic>
      </p:graphicFrame>
      <p:pic>
        <p:nvPicPr>
          <p:cNvPr id="7" name="Picture 3" descr="Da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908050"/>
            <a:ext cx="82804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a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908050"/>
            <a:ext cx="8280400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a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7158" y="933450"/>
            <a:ext cx="82804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71472" y="928670"/>
            <a:ext cx="6072230" cy="2286016"/>
          </a:xfrm>
        </p:spPr>
        <p:txBody>
          <a:bodyPr>
            <a:normAutofit/>
          </a:bodyPr>
          <a:lstStyle/>
          <a:p>
            <a:pPr algn="l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Είναι προστατευόμενες περιοχές?</a:t>
            </a:r>
          </a:p>
          <a:p>
            <a:pPr algn="l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Είναι γεωλογικά πάρκα?</a:t>
            </a:r>
          </a:p>
          <a:p>
            <a:pPr algn="l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Είναι υπαίθρια μουσεία?</a:t>
            </a:r>
          </a:p>
          <a:p>
            <a:pPr algn="l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Είναι τουριστικές περιοχές?</a:t>
            </a: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285720" y="71414"/>
            <a:ext cx="7851648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Τι είναι τα </a:t>
            </a:r>
            <a:r>
              <a:rPr kumimoji="0" lang="el-G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γεωπάρκα</a:t>
            </a: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2 - Υπότιτλος"/>
          <p:cNvSpPr txBox="1">
            <a:spLocks/>
          </p:cNvSpPr>
          <p:nvPr/>
        </p:nvSpPr>
        <p:spPr>
          <a:xfrm>
            <a:off x="1000100" y="3714752"/>
            <a:ext cx="7072362" cy="1928826"/>
          </a:xfrm>
          <a:prstGeom prst="rect">
            <a:avLst/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Είναι τοπικά εργαστήρια που εξερευνούν νέες σχέσεις</a:t>
            </a:r>
            <a:r>
              <a:rPr kumimoji="0" lang="el-GR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ανάμεσα στη Γη, το χώρο, το χρόνο και τον άνθρωπο,</a:t>
            </a:r>
          </a:p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α</a:t>
            </a:r>
            <a:r>
              <a:rPr lang="el-GR" sz="2800" b="1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νάμεσα</a:t>
            </a: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στη φύση και τον πολιτισμό.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Βίκος – Αώος, Ήπειρος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6 - Ορθογώνιο"/>
          <p:cNvSpPr/>
          <p:nvPr/>
        </p:nvSpPr>
        <p:spPr>
          <a:xfrm>
            <a:off x="317500" y="789821"/>
            <a:ext cx="8077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</a:pPr>
            <a:r>
              <a:rPr lang="el-GR" b="1" dirty="0" smtClean="0"/>
              <a:t>Χαρακτηρίζεται από τα </a:t>
            </a:r>
            <a:r>
              <a:rPr lang="el-GR" b="1" dirty="0" err="1" smtClean="0"/>
              <a:t>καρστικά</a:t>
            </a:r>
            <a:r>
              <a:rPr lang="el-GR" b="1" dirty="0" smtClean="0"/>
              <a:t> τοπία, την τοπική αρχιτεκτονική και τα αλπικά τοπία</a:t>
            </a:r>
            <a:endParaRPr lang="en-US" b="1" dirty="0"/>
          </a:p>
        </p:txBody>
      </p:sp>
      <p:pic>
        <p:nvPicPr>
          <p:cNvPr id="5" name="4 - Εικόνα" descr="8624327-md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5345" y="3739268"/>
            <a:ext cx="4381938" cy="2935898"/>
          </a:xfrm>
          <a:prstGeom prst="rect">
            <a:avLst/>
          </a:prstGeom>
        </p:spPr>
      </p:pic>
      <p:pic>
        <p:nvPicPr>
          <p:cNvPr id="6" name="3 - Εικόνα" descr="1 (1)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506045"/>
            <a:ext cx="3184634" cy="2487995"/>
          </a:xfrm>
          <a:prstGeom prst="rect">
            <a:avLst/>
          </a:prstGeom>
        </p:spPr>
      </p:pic>
      <p:pic>
        <p:nvPicPr>
          <p:cNvPr id="7" name="9 - Εικόνα" descr="aba 01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334000" y="1385394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Ψηλορείτης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13 - Ορθογώνιο"/>
          <p:cNvSpPr/>
          <p:nvPr/>
        </p:nvSpPr>
        <p:spPr>
          <a:xfrm>
            <a:off x="317500" y="774055"/>
            <a:ext cx="8077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</a:pPr>
            <a:r>
              <a:rPr lang="el-GR" b="1" dirty="0" smtClean="0"/>
              <a:t>Χαρακτηρίζεται από τα </a:t>
            </a:r>
            <a:r>
              <a:rPr lang="el-GR" b="1" dirty="0" err="1" smtClean="0"/>
              <a:t>καρστικά</a:t>
            </a:r>
            <a:r>
              <a:rPr lang="el-GR" b="1" dirty="0" smtClean="0"/>
              <a:t> τοπία, την ποικιλία πετρωμάτων  και </a:t>
            </a:r>
            <a:r>
              <a:rPr lang="el-GR" b="1" dirty="0" err="1" smtClean="0"/>
              <a:t>αναγλύφου</a:t>
            </a:r>
            <a:endParaRPr lang="en-US" b="1" dirty="0"/>
          </a:p>
        </p:txBody>
      </p:sp>
      <p:pic>
        <p:nvPicPr>
          <p:cNvPr id="5" name="Picture 4" descr="IMG_899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2292" y="1536169"/>
            <a:ext cx="3778250" cy="251936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 descr="Sfentoni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9090" y="4154818"/>
            <a:ext cx="3862004" cy="252976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6" descr="vosakos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08916" y="1685706"/>
            <a:ext cx="3146425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Φυσικό Πάρκο Ψηλορείτη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04800" y="2438400"/>
          <a:ext cx="8839200" cy="4021138"/>
        </p:xfrm>
        <a:graphic>
          <a:graphicData uri="http://schemas.openxmlformats.org/presentationml/2006/ole">
            <p:oleObj spid="_x0000_s29698" name="CorelDRAW" r:id="rId3" imgW="8749080" imgH="3991680" progId="CorelDraw.Graphic.12">
              <p:embed/>
            </p:oleObj>
          </a:graphicData>
        </a:graphic>
      </p:graphicFrame>
      <p:pic>
        <p:nvPicPr>
          <p:cNvPr id="4" name="Picture 4" descr="European Geoparks 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8313" y="1196975"/>
            <a:ext cx="12954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7667625" y="1196975"/>
          <a:ext cx="1227138" cy="1200150"/>
        </p:xfrm>
        <a:graphic>
          <a:graphicData uri="http://schemas.openxmlformats.org/presentationml/2006/ole">
            <p:oleObj spid="_x0000_s29699" name="CorelDRAW" r:id="rId5" imgW="1997640" imgH="1953000" progId="CorelDraw.Graphic.10">
              <p:embed/>
            </p:oleObj>
          </a:graphicData>
        </a:graphic>
      </p:graphicFrame>
      <p:pic>
        <p:nvPicPr>
          <p:cNvPr id="6" name="Picture 6" descr="Logo Psiloritis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52800" y="1066800"/>
            <a:ext cx="25193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750" y="1243013"/>
            <a:ext cx="189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/>
              <a:t>Περιλαμβάνει: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Γεωποικιλότητα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2000" y="3028950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Βιοτικό Περιβάλλον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4267200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Ανθρωπογενές περιβάλλον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62000" y="4643438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/>
            <a:r>
              <a:rPr lang="el-GR" sz="2000" dirty="0" smtClean="0"/>
              <a:t>Πολιτισμός, ιστορία, παράδοση</a:t>
            </a:r>
            <a:endParaRPr lang="el-GR" sz="2000" dirty="0"/>
          </a:p>
        </p:txBody>
      </p:sp>
      <p:pic>
        <p:nvPicPr>
          <p:cNvPr id="9" name="Picture 9" descr="mitat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0425" y="4437063"/>
            <a:ext cx="26797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P101003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0425" y="2292350"/>
            <a:ext cx="2673350" cy="2000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  <p:sp>
        <p:nvSpPr>
          <p:cNvPr id="11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Φυσικό Πάρκο Ψηλορείτη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Προβολέ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utoUpdateAnimBg="0"/>
      <p:bldP spid="7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Οργάνωση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l-GR" sz="4400" dirty="0"/>
          </a:p>
        </p:txBody>
      </p:sp>
      <p:pic>
        <p:nvPicPr>
          <p:cNvPr id="4" name="Picture 3" descr="AKOM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81800" y="1752600"/>
            <a:ext cx="17049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4725" y="1946275"/>
            <a:ext cx="5110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/>
              <a:t>ΑΚΟΜΜ Ψηλορείτης Α.Ε. Αναπτυξιακή ΟΤΑ</a:t>
            </a:r>
          </a:p>
          <a:p>
            <a:endParaRPr lang="el-GR"/>
          </a:p>
          <a:p>
            <a:r>
              <a:rPr lang="el-GR"/>
              <a:t>Διοίκηση - Διαχείριση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90600" y="403860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Μουσείο Φυσικής Ιστορίας Κρήτης: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4572000"/>
            <a:ext cx="464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/>
              <a:t>Επιστημονικός Σύμβουλος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7215188" y="3929063"/>
          <a:ext cx="1377950" cy="1570037"/>
        </p:xfrm>
        <a:graphic>
          <a:graphicData uri="http://schemas.openxmlformats.org/presentationml/2006/ole">
            <p:oleObj spid="_x0000_s30722" name="CorelDRAW" r:id="rId5" imgW="1572840" imgH="1797480" progId="CorelDraw.Graphic.9">
              <p:embed/>
            </p:oleObj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14400" y="990600"/>
            <a:ext cx="231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dirty="0"/>
              <a:t>Κύριοι φορείς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Προβολέ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Προβολέ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Διοίκηση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74725" y="1946275"/>
            <a:ext cx="4538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/>
              <a:t>Επιτροπή Διαχείρισης Γεωπάρκου: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0" y="2492375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2</a:t>
            </a:r>
            <a:r>
              <a:rPr lang="en-US" sz="2000"/>
              <a:t> </a:t>
            </a:r>
            <a:r>
              <a:rPr lang="el-GR" sz="2000"/>
              <a:t>μέλη από το ΑΚΟΜΜ ΑΕ, Πρόεδρος ο Πρόεδρος του ΑΚΟΜΜ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55650" y="3254375"/>
            <a:ext cx="7635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1 μέλος από το Πανεπιστήμιο Κρήτης – Μουσείο Φυσικής Ιστορίας, από τις Δνσεις Περιβάλλοντος και Δασών της Περιφέρειας Κρήτης, από τα ΚΠΕ της περιοχής, από το ΓΕΩΤΕΕ/Π.Κ. και από το ΙΝΣΠΕΕ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55650" y="4786313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Ο αντιπρόεδρος δρα ως συντονιστής δράσεων του γεωπάρκου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Επιτροπή Διαχείρισης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2492375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 dirty="0"/>
              <a:t>Διαχείριση του Πάρκου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5650" y="2900363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Εκτέλεση του σχεδίου δράσης και προϋπολογισμού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3403600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Προστασία του Περιβάλλοντος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55650" y="3908425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 dirty="0"/>
              <a:t>Προβολή της περιοχής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55650" y="4411663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Συνεργασία με τις Τοπικές Αρχές και Τοπικούς ΦΟρείς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5650" y="5000625"/>
            <a:ext cx="763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buFontTx/>
              <a:buChar char="•"/>
            </a:pPr>
            <a:r>
              <a:rPr lang="el-GR" sz="2000"/>
              <a:t>Συμμετοχή σε διεθνή Δίκτυα (</a:t>
            </a:r>
            <a:r>
              <a:rPr lang="en-US" sz="2000"/>
              <a:t>EGN and GGN</a:t>
            </a:r>
            <a:r>
              <a:rPr lang="el-GR" sz="2000"/>
              <a:t>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74725" y="1500188"/>
            <a:ext cx="5833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smtClean="0"/>
              <a:t>Ευθύνες </a:t>
            </a:r>
            <a:r>
              <a:rPr lang="el-GR" sz="2000" b="1" dirty="0"/>
              <a:t>της Επιτροπής Διαχείρισης </a:t>
            </a:r>
            <a:r>
              <a:rPr lang="el-GR" sz="2000" b="1" dirty="0" err="1"/>
              <a:t>Γεωπάρκου</a:t>
            </a:r>
            <a:r>
              <a:rPr lang="el-GR" sz="2000" b="1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Γεωποικιλότητα</a:t>
            </a: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πάρκου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43000"/>
            <a:ext cx="2320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Καταγραφή </a:t>
            </a:r>
            <a:r>
              <a:rPr lang="el-GR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Γεωτόπων</a:t>
            </a: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(62 </a:t>
            </a: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μέχρι σήμερα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</a:t>
            </a:r>
            <a:endParaRPr lang="el-GR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" name="Picture 3" descr="PNP Web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88" y="928688"/>
            <a:ext cx="6500812" cy="5959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Αξία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γεωποικιλότητας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1838325"/>
            <a:ext cx="7993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Αξιολόγηση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Γεωτόπων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  <a:endParaRPr lang="el-GR" sz="2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9750" y="3003550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>
                <a:latin typeface="Verdana" pitchFamily="34" charset="0"/>
              </a:rPr>
              <a:t> 12 </a:t>
            </a:r>
            <a:r>
              <a:rPr lang="el-GR" sz="2000">
                <a:latin typeface="Verdana" pitchFamily="34" charset="0"/>
              </a:rPr>
              <a:t>είναι υψηλής αισθητικής Αξίας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750" y="3362325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>
                <a:latin typeface="Verdana" pitchFamily="34" charset="0"/>
              </a:rPr>
              <a:t> 9 </a:t>
            </a:r>
            <a:r>
              <a:rPr lang="el-GR" sz="2000">
                <a:latin typeface="Verdana" pitchFamily="34" charset="0"/>
              </a:rPr>
              <a:t>έχουν σημαντική επιστημονική και εκπαιδευτική αξία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750" y="3722688"/>
            <a:ext cx="784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>
                <a:latin typeface="Verdana" pitchFamily="34" charset="0"/>
              </a:rPr>
              <a:t> 4 </a:t>
            </a:r>
            <a:r>
              <a:rPr lang="el-GR" sz="2000">
                <a:latin typeface="Verdana" pitchFamily="34" charset="0"/>
              </a:rPr>
              <a:t>είναι σημαντική για τα οικοσυστήματα και τον άνθρωπο και τα έχουν σημαντική πολιτιστική αξία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39750" y="4371975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>
                <a:latin typeface="Verdana" pitchFamily="34" charset="0"/>
              </a:rPr>
              <a:t> 3 </a:t>
            </a:r>
            <a:r>
              <a:rPr lang="el-GR" sz="2000">
                <a:latin typeface="Verdana" pitchFamily="34" charset="0"/>
              </a:rPr>
              <a:t>είναι Διεθνούς εμβέλειας και 4 εθνικής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9750" y="4803775"/>
            <a:ext cx="784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 dirty="0">
                <a:latin typeface="Verdana" pitchFamily="34" charset="0"/>
              </a:rPr>
              <a:t> </a:t>
            </a:r>
            <a:r>
              <a:rPr lang="el-GR" sz="2000" dirty="0">
                <a:latin typeface="Verdana" pitchFamily="34" charset="0"/>
              </a:rPr>
              <a:t>Οι περισσότεροι είναι </a:t>
            </a:r>
            <a:r>
              <a:rPr lang="el-GR" sz="2000" dirty="0" smtClean="0">
                <a:latin typeface="Verdana" pitchFamily="34" charset="0"/>
              </a:rPr>
              <a:t>κατάλληλ</a:t>
            </a:r>
            <a:r>
              <a:rPr lang="el-GR" sz="2000" dirty="0" smtClean="0">
                <a:latin typeface="Verdana" pitchFamily="34" charset="0"/>
              </a:rPr>
              <a:t>οι</a:t>
            </a:r>
            <a:r>
              <a:rPr lang="el-GR" sz="2000" dirty="0" smtClean="0">
                <a:latin typeface="Verdana" pitchFamily="34" charset="0"/>
              </a:rPr>
              <a:t> </a:t>
            </a:r>
            <a:r>
              <a:rPr lang="el-GR" sz="2000" dirty="0">
                <a:latin typeface="Verdana" pitchFamily="34" charset="0"/>
              </a:rPr>
              <a:t>για εναλλακτικό τουρισμό και αρκετοί για εκπαίδευση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Ποσοτική Αξιολόγηση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10" descr="Fig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1052513"/>
            <a:ext cx="6624638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geoparks evaluation pies Vtou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79613" y="836613"/>
            <a:ext cx="6659562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Raet-Molen-Flyfoto-SW-2002-sd-2-x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09649"/>
            <a:ext cx="9144000" cy="58483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072494" cy="966782"/>
          </a:xfrm>
        </p:spPr>
        <p:txBody>
          <a:bodyPr>
            <a:normAutofit fontScale="92500"/>
          </a:bodyPr>
          <a:lstStyle/>
          <a:p>
            <a:pPr algn="l"/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Η έννοια του </a:t>
            </a:r>
            <a:r>
              <a:rPr lang="el-GR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Γεωπάρκου</a:t>
            </a: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αναπτύχθηκε την προηγούμενη δεκαετία με τη στενή συνεργασία της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UNESCO, </a:t>
            </a: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το τμήμα Επιστημών της Γης.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285720" y="71414"/>
            <a:ext cx="7851648" cy="571504"/>
          </a:xfrm>
        </p:spPr>
        <p:txBody>
          <a:bodyPr>
            <a:noAutofit/>
          </a:bodyPr>
          <a:lstStyle/>
          <a:p>
            <a:pPr algn="l"/>
            <a:r>
              <a:rPr lang="el-GR" sz="3000" dirty="0" smtClean="0">
                <a:solidFill>
                  <a:srgbClr val="FFFF00"/>
                </a:solidFill>
              </a:rPr>
              <a:t>Ορισμός</a:t>
            </a:r>
            <a:endParaRPr lang="el-GR" sz="3000" dirty="0">
              <a:solidFill>
                <a:srgbClr val="FFFF00"/>
              </a:solidFill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214282" y="2033590"/>
            <a:ext cx="8143932" cy="966782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l-GR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Τ</a:t>
            </a: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ο </a:t>
            </a:r>
            <a:r>
              <a:rPr kumimoji="0" lang="el-GR" sz="2200" i="0" u="none" strike="noStrike" kern="120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Γεωπάρκο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l-GR" sz="2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είναι μια προστατευόμενη</a:t>
            </a:r>
            <a:r>
              <a:rPr kumimoji="0" lang="el-GR" sz="2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εθνικά περιοχή με σημαντική  γεωλογική κληρονομία και εξαιρετική αισθητική ομορφιά που προστατεύει και διαχειρίζεται με βιώσιμο τρόπο την κληρονομιά του πλανήτη μας, της Γης.</a:t>
            </a:r>
            <a:endParaRPr kumimoji="0" lang="el-GR" sz="22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214282" y="3605226"/>
            <a:ext cx="8215370" cy="966782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l-GR" sz="22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Ο όρος δεν προέρχεται από την </a:t>
            </a:r>
            <a:r>
              <a:rPr lang="el-GR" sz="220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γεω</a:t>
            </a:r>
            <a:r>
              <a:rPr lang="el-GR" sz="22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-λογία αλλά από την αρχαιοελληνική «γαία», που είναι </a:t>
            </a:r>
            <a:r>
              <a:rPr lang="el-GR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η ίδια η ΓΗ.</a:t>
            </a:r>
            <a:endParaRPr kumimoji="0" lang="el-GR" sz="22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801051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1010152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524000" y="2133600"/>
          <a:ext cx="6457950" cy="2601913"/>
        </p:xfrm>
        <a:graphic>
          <a:graphicData uri="http://schemas.openxmlformats.org/presentationml/2006/ole">
            <p:oleObj spid="_x0000_s40961" name="CorelDRAW" r:id="rId5" imgW="4857840" imgH="1956960" progId="CorelDraw.Graphic.10">
              <p:embed/>
            </p:oleObj>
          </a:graphicData>
        </a:graphic>
      </p:graphicFrame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5715008" y="2857496"/>
          <a:ext cx="3657600" cy="2749550"/>
        </p:xfrm>
        <a:graphic>
          <a:graphicData uri="http://schemas.openxmlformats.org/presentationml/2006/ole">
            <p:oleObj spid="_x0000_s40962" name="CorelDRAW" r:id="rId6" imgW="5499360" imgH="4133880" progId="CorelDraw.Graphic.12">
              <p:embed/>
            </p:oleObj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screen">
            <a:lum bright="6000"/>
          </a:blip>
          <a:srcRect/>
          <a:stretch>
            <a:fillRect/>
          </a:stretch>
        </p:blipFill>
        <p:spPr bwMode="auto">
          <a:xfrm>
            <a:off x="1000100" y="2143116"/>
            <a:ext cx="45720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0" y="1500174"/>
          <a:ext cx="6270590" cy="4572007"/>
        </p:xfrm>
        <a:graphic>
          <a:graphicData uri="http://schemas.openxmlformats.org/presentationml/2006/ole">
            <p:oleObj spid="_x0000_s40963" name="CorelDRAW" r:id="rId8" imgW="6327360" imgH="4612680" progId="CorelDraw.Graphic.12">
              <p:embed/>
            </p:oleObj>
          </a:graphicData>
        </a:graphic>
      </p:graphicFrame>
      <p:sp>
        <p:nvSpPr>
          <p:cNvPr id="9" name="1 - Τίτλος"/>
          <p:cNvSpPr txBox="1">
            <a:spLocks/>
          </p:cNvSpPr>
          <p:nvPr/>
        </p:nvSpPr>
        <p:spPr>
          <a:xfrm>
            <a:off x="500034" y="-2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Οι ιδιαιτερότητες της </a:t>
            </a: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περιοχής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Ιτάνου</a:t>
            </a: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- Σητείας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829016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Picture 3" descr="P826000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P801050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Picture 34" descr="C:\Documents and Settings\fassoulas\Επιφάνεια εργασίας\maggasa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14480" y="1785926"/>
            <a:ext cx="6938474" cy="4643471"/>
          </a:xfrm>
          <a:prstGeom prst="rect">
            <a:avLst/>
          </a:prstGeom>
          <a:noFill/>
        </p:spPr>
      </p:pic>
      <p:sp>
        <p:nvSpPr>
          <p:cNvPr id="10" name="1 - Τίτλος"/>
          <p:cNvSpPr txBox="1">
            <a:spLocks/>
          </p:cNvSpPr>
          <p:nvPr/>
        </p:nvSpPr>
        <p:spPr>
          <a:xfrm>
            <a:off x="500034" y="-2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Οι ιδιαιτερότητες της περιοχής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noProof="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Τα Ελληνικά </a:t>
            </a:r>
            <a:r>
              <a:rPr lang="el-GR" sz="3000" b="1" noProof="0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Γεωπάρκα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P512955_Knockanpuzzl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96875" y="-24"/>
            <a:ext cx="1036955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55875" y="0"/>
            <a:ext cx="7334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altLang="fr-FR" sz="3200" b="1" i="1">
                <a:latin typeface="Times" pitchFamily="18" charset="0"/>
              </a:rPr>
              <a:t>Ε</a:t>
            </a:r>
            <a:r>
              <a:rPr lang="el-GR" altLang="fr-FR" sz="3200" b="1" i="1">
                <a:latin typeface="Times" pitchFamily="18" charset="0"/>
              </a:rPr>
              <a:t>υχαριστώ</a:t>
            </a:r>
            <a:r>
              <a:rPr lang="en-GB" altLang="fr-FR" sz="3200" b="1" i="1">
                <a:latin typeface="Times" pitchFamily="18" charset="0"/>
              </a:rPr>
              <a:t>…</a:t>
            </a:r>
            <a:endParaRPr lang="en-GB" altLang="fr-FR" sz="2800" u="sng">
              <a:latin typeface="Times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4348" y="5423616"/>
            <a:ext cx="83153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«</a:t>
            </a:r>
            <a:r>
              <a:rPr lang="el-GR" alt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4 δισεκατομμύρια χρόνια γήινης ιστορίας στις υπηρεσίες του μέλλοντός μας»</a:t>
            </a:r>
            <a:endParaRPr lang="en-GB" altLang="fr-FR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01122" cy="96678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l-GR" sz="2400" dirty="0" smtClean="0">
                <a:latin typeface="+mj-lt"/>
              </a:rPr>
              <a:t>«Η Γαία μαζί με τον Ουρανό, το πρώτο κοσμικό ζευγάρι, γέννησαν με τη μεσολάβηση του Έρωτα  τους Γίγαντες, τους Τιτάνες , τον Ωκεανό και όλη την πλάση.»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14282" y="1945179"/>
            <a:ext cx="8429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l-GR" sz="2200" dirty="0" smtClean="0">
                <a:solidFill>
                  <a:prstClr val="white"/>
                </a:solidFill>
                <a:latin typeface="Calibri"/>
              </a:rPr>
              <a:t>Η Γαία είναι η μεγάλη μήτρα από την οποία δημιουργήθηκαν τα πάντα, είναι ο ίδιος ο πλανήτης μας, είναι το κοινό μας σπίτι</a:t>
            </a:r>
            <a:endParaRPr lang="el-GR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285720" y="2857496"/>
            <a:ext cx="3500462" cy="342902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Το </a:t>
            </a:r>
            <a:r>
              <a:rPr kumimoji="0" lang="el-G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Γεωπάρκο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λοιπόν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είναι ένα πάρκο αφιερωμένο στην κατά  τόπους «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Γαία», είναι ένα πάρκο της Γης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σαν σύνολο, σε κάθε επιμέρους γεωγραφική της γωνιά.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44636" y="3429000"/>
            <a:ext cx="4961242" cy="310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- Τίτλος"/>
          <p:cNvSpPr>
            <a:spLocks noGrp="1"/>
          </p:cNvSpPr>
          <p:nvPr>
            <p:ph type="ctrTitle"/>
          </p:nvPr>
        </p:nvSpPr>
        <p:spPr>
          <a:xfrm>
            <a:off x="285720" y="71414"/>
            <a:ext cx="7851648" cy="571504"/>
          </a:xfrm>
        </p:spPr>
        <p:txBody>
          <a:bodyPr>
            <a:noAutofit/>
          </a:bodyPr>
          <a:lstStyle/>
          <a:p>
            <a:pPr algn="l"/>
            <a:r>
              <a:rPr lang="el-GR" sz="3000" dirty="0" smtClean="0">
                <a:solidFill>
                  <a:srgbClr val="FFFF00"/>
                </a:solidFill>
              </a:rPr>
              <a:t>Ορισμός</a:t>
            </a:r>
            <a:endParaRPr lang="el-GR" sz="3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02500" y="1963759"/>
            <a:ext cx="1373188" cy="873125"/>
          </a:xfrm>
          <a:prstGeom prst="rect">
            <a:avLst/>
          </a:prstGeom>
          <a:noFill/>
        </p:spPr>
      </p:pic>
      <p:pic>
        <p:nvPicPr>
          <p:cNvPr id="6" name="Picture 6" descr="unesc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288" y="1973284"/>
            <a:ext cx="1152525" cy="836612"/>
          </a:xfrm>
          <a:prstGeom prst="rect">
            <a:avLst/>
          </a:prstGeom>
          <a:noFill/>
        </p:spPr>
      </p:pic>
      <p:pic>
        <p:nvPicPr>
          <p:cNvPr id="7" name="Picture 7" descr="European Geoparks 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9975" y="2549546"/>
            <a:ext cx="43434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285720" y="71414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Τα Ευρωπαϊκά και Παγκόσμια Δίκτυα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Γεωπάρκων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2" descr="Εικόνα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03250"/>
            <a:ext cx="9144000" cy="7461250"/>
          </a:xfrm>
          <a:prstGeom prst="rect">
            <a:avLst/>
          </a:prstGeom>
          <a:noFill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629400" y="765175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>
                <a:latin typeface="Arial" pitchFamily="34" charset="0"/>
              </a:rPr>
              <a:t>4 GEOPARKS</a:t>
            </a:r>
            <a:endParaRPr lang="el-GR" sz="2800" b="1" dirty="0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88913"/>
            <a:ext cx="977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2000</a:t>
            </a:r>
            <a:endParaRPr lang="el-GR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7222" y="955698"/>
            <a:ext cx="9144000" cy="57594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2001 – EGN </a:t>
            </a:r>
            <a:r>
              <a:rPr kumimoji="0" lang="fr-F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Members</a:t>
            </a: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fr-FR" sz="3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5.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Astroblème Châtaigneraie Limousine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Geopark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FRANCE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6.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Psiloritis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Natural Park –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GREECE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7.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Cabo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Gata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Nijar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 SPAIN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8.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Terra.Vita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Naturpark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GERMANY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Copper Coast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Geopark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IRELAND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10.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Marble arch caves &amp;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Cuilcagh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Mountain Park –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Northern Ireland UK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11.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Madonie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Geopark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ITALY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12.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Rocca di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Cerere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Geopark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ITALY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0" name="9 - Ομάδα"/>
          <p:cNvGrpSpPr/>
          <p:nvPr/>
        </p:nvGrpSpPr>
        <p:grpSpPr>
          <a:xfrm>
            <a:off x="0" y="-531813"/>
            <a:ext cx="9144000" cy="7389813"/>
            <a:chOff x="0" y="-531813"/>
            <a:chExt cx="9144000" cy="7389813"/>
          </a:xfrm>
        </p:grpSpPr>
        <p:pic>
          <p:nvPicPr>
            <p:cNvPr id="7" name="Picture 2" descr="Εικόνα2_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-531813"/>
              <a:ext cx="9144000" cy="7389813"/>
            </a:xfrm>
            <a:prstGeom prst="rect">
              <a:avLst/>
            </a:prstGeom>
            <a:noFill/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0" y="188913"/>
              <a:ext cx="97790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</a:rPr>
                <a:t>2001</a:t>
              </a:r>
              <a:endParaRPr lang="el-GR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430963" y="765175"/>
              <a:ext cx="2713037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latin typeface="Arial" pitchFamily="34" charset="0"/>
                </a:rPr>
                <a:t>12 GEOPARKS</a:t>
              </a:r>
              <a:endParaRPr lang="el-GR" sz="2800" b="1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GN 49 smal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57222" y="-365834"/>
            <a:ext cx="10116577" cy="7152420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85738" y="53149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3600" b="1" i="1"/>
              <a:t>Τα Ευρωπαϊκά Γεωπάρκα…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28625" y="6178550"/>
            <a:ext cx="849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Σήμερα υπάρχουν </a:t>
            </a:r>
            <a:r>
              <a:rPr lang="el-G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9</a:t>
            </a:r>
            <a:r>
              <a:rPr lang="el-G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Ευρωπαϊκά Γεωπάρκα, τέσσερα στην Ελλάδα.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400" y="-242888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3600" b="1" i="1"/>
              <a:t>Τα Ευρωπαϊκά Γεωπάρκα…</a:t>
            </a:r>
          </a:p>
        </p:txBody>
      </p:sp>
      <p:pic>
        <p:nvPicPr>
          <p:cNvPr id="6" name="Picture 5" descr="postermijlociu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7250" y="642938"/>
            <a:ext cx="8027988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othtotal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53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VULKANEIFEL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98962" y="0"/>
            <a:ext cx="4745038" cy="6192837"/>
          </a:xfrm>
          <a:prstGeom prst="rect">
            <a:avLst/>
          </a:prstGeom>
          <a:noFill/>
        </p:spPr>
      </p:pic>
      <p:pic>
        <p:nvPicPr>
          <p:cNvPr id="9" name="Picture 10" descr="MARBLEARCH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71604" y="214290"/>
            <a:ext cx="6985000" cy="5745162"/>
          </a:xfrm>
          <a:prstGeom prst="rect">
            <a:avLst/>
          </a:prstGeom>
          <a:noFill/>
        </p:spPr>
      </p:pic>
      <p:pic>
        <p:nvPicPr>
          <p:cNvPr id="11" name="Picture 5" descr="ALLIAGA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1472" y="857232"/>
            <a:ext cx="7721600" cy="5570537"/>
          </a:xfrm>
          <a:prstGeom prst="rect">
            <a:avLst/>
          </a:prstGeom>
          <a:noFill/>
        </p:spPr>
      </p:pic>
      <p:pic>
        <p:nvPicPr>
          <p:cNvPr id="10" name="Picture 9" descr="Digne_nov2004_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00034" y="214290"/>
            <a:ext cx="80645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lesvos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14282" y="214290"/>
            <a:ext cx="4645025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02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38723" y="1928778"/>
            <a:ext cx="3905309" cy="2928982"/>
          </a:xfrm>
          <a:prstGeom prst="rect">
            <a:avLst/>
          </a:prstGeom>
        </p:spPr>
      </p:pic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323850" y="44450"/>
            <a:ext cx="8569325" cy="1739900"/>
          </a:xfrm>
          <a:prstGeom prst="rect">
            <a:avLst/>
          </a:prstGeom>
          <a:gradFill rotWithShape="1"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altLang="fr-FR" sz="3600" b="1" dirty="0">
                <a:latin typeface="Times New Roman" pitchFamily="18" charset="0"/>
              </a:rPr>
              <a:t>The </a:t>
            </a:r>
            <a:r>
              <a:rPr lang="en-US" altLang="fr-FR" sz="3600" b="1" dirty="0">
                <a:latin typeface="Times New Roman" pitchFamily="18" charset="0"/>
              </a:rPr>
              <a:t>UNESCO </a:t>
            </a:r>
            <a:r>
              <a:rPr lang="fr-FR" altLang="fr-FR" sz="3600" b="1" dirty="0">
                <a:latin typeface="Times New Roman" pitchFamily="18" charset="0"/>
              </a:rPr>
              <a:t>Global </a:t>
            </a:r>
            <a:r>
              <a:rPr lang="fr-FR" altLang="fr-FR" sz="3600" b="1" dirty="0" err="1">
                <a:latin typeface="Times New Roman" pitchFamily="18" charset="0"/>
              </a:rPr>
              <a:t>Geoparks</a:t>
            </a:r>
            <a:r>
              <a:rPr lang="fr-FR" altLang="fr-FR" sz="3600" b="1" dirty="0">
                <a:latin typeface="Times New Roman" pitchFamily="18" charset="0"/>
              </a:rPr>
              <a:t> Network 20</a:t>
            </a:r>
            <a:r>
              <a:rPr lang="el-GR" altLang="fr-FR" sz="3600" b="1" dirty="0" smtClean="0">
                <a:latin typeface="Times New Roman" pitchFamily="18" charset="0"/>
              </a:rPr>
              <a:t>1</a:t>
            </a:r>
            <a:r>
              <a:rPr lang="en-US" altLang="fr-FR" sz="3600" b="1" dirty="0" smtClean="0">
                <a:latin typeface="Times New Roman" pitchFamily="18" charset="0"/>
              </a:rPr>
              <a:t>1</a:t>
            </a:r>
            <a:endParaRPr lang="en-US" altLang="fr-FR" sz="3600" b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600" b="1" dirty="0" smtClean="0">
                <a:latin typeface="Times New Roman" pitchFamily="18" charset="0"/>
              </a:rPr>
              <a:t>8</a:t>
            </a:r>
            <a:r>
              <a:rPr lang="el-GR" sz="3600" b="1" dirty="0" smtClean="0">
                <a:latin typeface="Times New Roman" pitchFamily="18" charset="0"/>
              </a:rPr>
              <a:t>7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</a:rPr>
              <a:t>GEOPARKS in </a:t>
            </a:r>
            <a:r>
              <a:rPr lang="el-GR" sz="3600" b="1" dirty="0" smtClean="0">
                <a:latin typeface="Times New Roman" pitchFamily="18" charset="0"/>
              </a:rPr>
              <a:t>2</a:t>
            </a:r>
            <a:r>
              <a:rPr lang="en-US" sz="3600" b="1" dirty="0" smtClean="0">
                <a:latin typeface="Times New Roman" pitchFamily="18" charset="0"/>
              </a:rPr>
              <a:t>7</a:t>
            </a:r>
            <a:r>
              <a:rPr lang="el-GR" sz="3600" b="1" dirty="0" smtClean="0">
                <a:latin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</a:rPr>
              <a:t>COUNTRIES</a:t>
            </a:r>
            <a:endParaRPr lang="el-GR" sz="3600" b="1" dirty="0">
              <a:latin typeface="Times New Roman" pitchFamily="18" charset="0"/>
            </a:endParaRPr>
          </a:p>
        </p:txBody>
      </p:sp>
      <p:pic>
        <p:nvPicPr>
          <p:cNvPr id="4" name="Picture 55" descr="syne_0000 (102)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040313"/>
            <a:ext cx="165576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global geoparks network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72396" y="5040313"/>
            <a:ext cx="1571604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111002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57554" y="1928801"/>
            <a:ext cx="3929090" cy="2946817"/>
          </a:xfrm>
          <a:prstGeom prst="rect">
            <a:avLst/>
          </a:prstGeom>
        </p:spPr>
      </p:pic>
      <p:pic>
        <p:nvPicPr>
          <p:cNvPr id="7" name="Picture 6" descr="P1110024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1928802"/>
            <a:ext cx="3929058" cy="294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390</TotalTime>
  <Words>1066</Words>
  <Application>Microsoft Office PowerPoint</Application>
  <PresentationFormat>Προβολή στην οθόνη (4:3)</PresentationFormat>
  <Paragraphs>145</Paragraphs>
  <Slides>32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Flow</vt:lpstr>
      <vt:lpstr>Imagen</vt:lpstr>
      <vt:lpstr>CorelDRAW</vt:lpstr>
      <vt:lpstr>«Το Ευρωπαϊκό και παγκόσμιο Δίκτυο Γεωπάρκων: Δυνατότητες Βιώσιμης ανάπτυξης από τη φύση για τους ανθρώπους»</vt:lpstr>
      <vt:lpstr>Διαφάνεια 2</vt:lpstr>
      <vt:lpstr>Ορισμός</vt:lpstr>
      <vt:lpstr>Ορισμός</vt:lpstr>
      <vt:lpstr>Διαφάνεια 5</vt:lpstr>
      <vt:lpstr>Διαφάνεια 6</vt:lpstr>
      <vt:lpstr>Διαφάνεια 7</vt:lpstr>
      <vt:lpstr>Διαφάνεια 8</vt:lpstr>
      <vt:lpstr>Διαφάνεια 9</vt:lpstr>
      <vt:lpstr>Από τι αποτελείται?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</vt:vector>
  </TitlesOfParts>
  <Company>TEST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«Το Ευρωπαϊκό και παγκόσμιο Δίκτυο Γεωπάρκων: Δυνατότητες Βιώσιμης ανάπτυξης από τη φύση για τους ανθρώπους»</dc:title>
  <dc:creator>TEST</dc:creator>
  <cp:lastModifiedBy>TEST</cp:lastModifiedBy>
  <cp:revision>50</cp:revision>
  <dcterms:created xsi:type="dcterms:W3CDTF">2011-10-16T19:27:57Z</dcterms:created>
  <dcterms:modified xsi:type="dcterms:W3CDTF">2011-11-08T16:00:32Z</dcterms:modified>
</cp:coreProperties>
</file>